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7" r:id="rId6"/>
    <p:sldId id="288" r:id="rId7"/>
    <p:sldId id="261" r:id="rId8"/>
    <p:sldId id="283" r:id="rId9"/>
    <p:sldId id="257" r:id="rId10"/>
    <p:sldId id="258" r:id="rId11"/>
    <p:sldId id="264" r:id="rId12"/>
    <p:sldId id="303" r:id="rId13"/>
    <p:sldId id="291" r:id="rId14"/>
    <p:sldId id="292" r:id="rId15"/>
    <p:sldId id="304" r:id="rId16"/>
    <p:sldId id="293" r:id="rId17"/>
    <p:sldId id="290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266" r:id="rId26"/>
    <p:sldId id="301" r:id="rId27"/>
    <p:sldId id="262" r:id="rId28"/>
    <p:sldId id="302" r:id="rId29"/>
    <p:sldId id="271" r:id="rId30"/>
    <p:sldId id="277" r:id="rId31"/>
    <p:sldId id="305" r:id="rId32"/>
    <p:sldId id="286" r:id="rId33"/>
    <p:sldId id="284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check-boretto-mark-1289751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jpg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jpg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bssesg-cv@caritasofaustin.or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25" y="2357966"/>
            <a:ext cx="8001000" cy="297180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BSS+ ESG-CV Partner Training</a:t>
            </a:r>
            <a:br>
              <a:rPr lang="en-US" sz="7200" b="1" dirty="0"/>
            </a:b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56" y="4443211"/>
            <a:ext cx="3180580" cy="19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25" y="2357966"/>
            <a:ext cx="8001000" cy="434467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From CHS Referral to MOVE-IN &amp; File Checklist Tab 3</a:t>
            </a:r>
            <a:br>
              <a:rPr lang="en-US" sz="7200" b="1" dirty="0"/>
            </a:b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56" y="4443211"/>
            <a:ext cx="3180580" cy="19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4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Knowledge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282213"/>
          </a:xfrm>
        </p:spPr>
        <p:txBody>
          <a:bodyPr>
            <a:normAutofit/>
          </a:bodyPr>
          <a:lstStyle/>
          <a:p>
            <a:r>
              <a:rPr lang="en-US" sz="4000" dirty="0"/>
              <a:t>Questions from Last session?</a:t>
            </a:r>
          </a:p>
          <a:p>
            <a:r>
              <a:rPr lang="en-US" sz="4000" dirty="0"/>
              <a:t>What are the three main criteria that make a client eligible for BSS+ ESG-CV?</a:t>
            </a:r>
          </a:p>
          <a:p>
            <a:r>
              <a:rPr lang="en-US" sz="4000" dirty="0"/>
              <a:t>What is your best reference source for BSS+ ESG-CV information and policies?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CHS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282213"/>
          </a:xfrm>
        </p:spPr>
        <p:txBody>
          <a:bodyPr>
            <a:normAutofit/>
          </a:bodyPr>
          <a:lstStyle/>
          <a:p>
            <a:r>
              <a:rPr lang="en-US" sz="4000" dirty="0"/>
              <a:t>When should I make the referral?</a:t>
            </a:r>
          </a:p>
          <a:p>
            <a:r>
              <a:rPr lang="en-US" sz="4000" dirty="0"/>
              <a:t>What should be included with the referral? </a:t>
            </a:r>
          </a:p>
          <a:p>
            <a:r>
              <a:rPr lang="en-US" sz="4000" dirty="0"/>
              <a:t> CHS Referral Checklist</a:t>
            </a:r>
          </a:p>
          <a:p>
            <a:r>
              <a:rPr lang="en-US" sz="4000" dirty="0"/>
              <a:t>Housing Search Workflow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20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HOUSING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442011"/>
          </a:xfrm>
        </p:spPr>
        <p:txBody>
          <a:bodyPr>
            <a:normAutofit fontScale="25000" lnSpcReduction="20000"/>
          </a:bodyPr>
          <a:lstStyle/>
          <a:p>
            <a:endParaRPr lang="en-US" sz="12800" dirty="0"/>
          </a:p>
          <a:p>
            <a:r>
              <a:rPr lang="en-US" sz="16000" dirty="0"/>
              <a:t>Expect questions from the CHS</a:t>
            </a:r>
          </a:p>
          <a:p>
            <a:r>
              <a:rPr lang="en-US" sz="16000" dirty="0"/>
              <a:t>CHS will provide at least 3  possible options</a:t>
            </a:r>
          </a:p>
          <a:p>
            <a:r>
              <a:rPr lang="en-US" sz="16000" dirty="0"/>
              <a:t>Occupancy rates are high: quicker decisions will make a difference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CHS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442011"/>
          </a:xfrm>
        </p:spPr>
        <p:txBody>
          <a:bodyPr>
            <a:normAutofit fontScale="25000" lnSpcReduction="20000"/>
          </a:bodyPr>
          <a:lstStyle/>
          <a:p>
            <a:endParaRPr lang="en-US" sz="12800" dirty="0"/>
          </a:p>
          <a:p>
            <a:r>
              <a:rPr lang="en-US" sz="12800" dirty="0"/>
              <a:t>Communicate regularly with CM</a:t>
            </a:r>
          </a:p>
          <a:p>
            <a:r>
              <a:rPr lang="en-US" sz="12800" dirty="0"/>
              <a:t>Provide at least 3 options that fit client criteria</a:t>
            </a:r>
          </a:p>
          <a:p>
            <a:r>
              <a:rPr lang="en-US" sz="12800" dirty="0"/>
              <a:t> Coordinate appointments</a:t>
            </a:r>
          </a:p>
          <a:p>
            <a:r>
              <a:rPr lang="en-US" sz="12800" dirty="0"/>
              <a:t>Help with completion of application packet</a:t>
            </a:r>
          </a:p>
          <a:p>
            <a:r>
              <a:rPr lang="en-US" sz="12800" dirty="0"/>
              <a:t>Negotiate if necessary</a:t>
            </a:r>
          </a:p>
          <a:p>
            <a:r>
              <a:rPr lang="en-US" sz="12800" dirty="0"/>
              <a:t>Complete rent reasonableness form and send to CM</a:t>
            </a:r>
          </a:p>
          <a:p>
            <a:r>
              <a:rPr lang="en-US" sz="12800" dirty="0"/>
              <a:t>Facilitate signing of rental assistance agreement and incentive addendum if applicable 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9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CM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442011"/>
          </a:xfrm>
        </p:spPr>
        <p:txBody>
          <a:bodyPr>
            <a:normAutofit fontScale="25000" lnSpcReduction="20000"/>
          </a:bodyPr>
          <a:lstStyle/>
          <a:p>
            <a:endParaRPr lang="en-US" sz="12800" dirty="0"/>
          </a:p>
          <a:p>
            <a:endParaRPr lang="en-US" sz="12800" dirty="0"/>
          </a:p>
          <a:p>
            <a:endParaRPr lang="en-US" sz="12800" u="sng" dirty="0"/>
          </a:p>
          <a:p>
            <a:r>
              <a:rPr lang="en-US" sz="11200" dirty="0"/>
              <a:t>Submit referral and supporting documents on referral checklist, answer CHS questions in a timely manner</a:t>
            </a:r>
          </a:p>
          <a:p>
            <a:r>
              <a:rPr lang="en-US" sz="11200" dirty="0"/>
              <a:t>Get client to appointments for viewing/signing</a:t>
            </a:r>
          </a:p>
          <a:p>
            <a:r>
              <a:rPr lang="en-US" sz="11200" dirty="0"/>
              <a:t> Complete and submit all Check Requests</a:t>
            </a:r>
          </a:p>
          <a:p>
            <a:r>
              <a:rPr lang="en-US" sz="11200" dirty="0"/>
              <a:t>Assist client with utilities</a:t>
            </a:r>
          </a:p>
          <a:p>
            <a:r>
              <a:rPr lang="en-US" sz="11200" dirty="0"/>
              <a:t>Complete habitability inspection and be present for client move-in</a:t>
            </a:r>
          </a:p>
          <a:p>
            <a:r>
              <a:rPr lang="en-US" sz="11200" dirty="0"/>
              <a:t>Check in with property on a regular basis (have a relationship with property)</a:t>
            </a:r>
          </a:p>
          <a:p>
            <a:r>
              <a:rPr lang="en-US" sz="11200" dirty="0"/>
              <a:t>Maintain client file with all required info on checklist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3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5046625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SHARED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4900473"/>
          </a:xfrm>
        </p:spPr>
        <p:txBody>
          <a:bodyPr>
            <a:normAutofit fontScale="25000" lnSpcReduction="20000"/>
          </a:bodyPr>
          <a:lstStyle/>
          <a:p>
            <a:endParaRPr lang="en-US" sz="12800" dirty="0"/>
          </a:p>
          <a:p>
            <a:endParaRPr lang="en-US" sz="12800" dirty="0"/>
          </a:p>
          <a:p>
            <a:endParaRPr lang="en-US" sz="12800" u="sng" dirty="0"/>
          </a:p>
          <a:p>
            <a:r>
              <a:rPr lang="en-US" sz="12800" dirty="0"/>
              <a:t>Communication between client and property</a:t>
            </a:r>
          </a:p>
          <a:p>
            <a:r>
              <a:rPr lang="en-US" sz="12800" dirty="0"/>
              <a:t>The CM is the CHS’s client</a:t>
            </a:r>
          </a:p>
          <a:p>
            <a:r>
              <a:rPr lang="en-US" sz="12800" dirty="0"/>
              <a:t> The client is the CM’s client</a:t>
            </a:r>
          </a:p>
          <a:p>
            <a:r>
              <a:rPr lang="en-US" sz="12800" dirty="0"/>
              <a:t>CM will not give CHS contact info directly to client</a:t>
            </a:r>
          </a:p>
          <a:p>
            <a:r>
              <a:rPr lang="en-US" sz="12800" dirty="0"/>
              <a:t>Any necessary joint interaction will be done by conference call or in coordination with CM and CHS. CHS and client will not have a direct relationship. 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62834"/>
            <a:ext cx="8534400" cy="148679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Application process/Negotiation of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1942"/>
            <a:ext cx="8534400" cy="4465492"/>
          </a:xfrm>
        </p:spPr>
        <p:txBody>
          <a:bodyPr>
            <a:normAutofit fontScale="25000" lnSpcReduction="20000"/>
          </a:bodyPr>
          <a:lstStyle/>
          <a:p>
            <a:endParaRPr lang="en-US" sz="4000" dirty="0"/>
          </a:p>
          <a:p>
            <a:r>
              <a:rPr lang="en-US" sz="11100" dirty="0"/>
              <a:t>What to expect</a:t>
            </a:r>
          </a:p>
          <a:p>
            <a:r>
              <a:rPr lang="en-US" sz="11100" dirty="0"/>
              <a:t>App fee and security deposit can be paid without rental assistance agreement  (But if client is not approved and/or habitability inspection falls through, we must get security deposit back)</a:t>
            </a:r>
          </a:p>
          <a:p>
            <a:r>
              <a:rPr lang="en-US" sz="11100" dirty="0"/>
              <a:t>Limits for security deposit and incentives</a:t>
            </a:r>
          </a:p>
          <a:p>
            <a:r>
              <a:rPr lang="en-US" sz="11100" dirty="0"/>
              <a:t>What is an incentive? (See SOP)</a:t>
            </a:r>
          </a:p>
          <a:p>
            <a:r>
              <a:rPr lang="en-US" sz="11100" dirty="0"/>
              <a:t>Negotiation of Incentives</a:t>
            </a:r>
          </a:p>
          <a:p>
            <a:endParaRPr lang="en-US" sz="4000" dirty="0"/>
          </a:p>
          <a:p>
            <a:endParaRPr lang="en-US" sz="47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95" y="1786347"/>
            <a:ext cx="1945046" cy="136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D31AE-1855-4D2C-8C3A-B9B84E520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D4EC-1A17-490F-A7A7-5E80F91F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ONCE CLIENT IS APPROVED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5FE9-B7D0-433A-B497-5FB414A4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Rent reasonableness calculation (CHS)</a:t>
            </a:r>
          </a:p>
          <a:p>
            <a:r>
              <a:rPr lang="en-US" sz="3200" dirty="0"/>
              <a:t>Rental assistance agreement (CHS to facilitate)</a:t>
            </a:r>
          </a:p>
          <a:p>
            <a:r>
              <a:rPr lang="en-US" sz="3200" dirty="0"/>
              <a:t>Incentive addendum if applicable  (CHS to facilitate)</a:t>
            </a:r>
          </a:p>
          <a:p>
            <a:r>
              <a:rPr lang="en-US" sz="3200" dirty="0"/>
              <a:t>Habitability inspection (CM to complete)</a:t>
            </a:r>
          </a:p>
          <a:p>
            <a:r>
              <a:rPr lang="en-US" sz="3200" dirty="0"/>
              <a:t>Lease signing and move in (CM to be present)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06886-E55A-4E0B-B162-B42FCAC4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E3D67-AC93-4D81-BB3D-74C7C0423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26243" y="1810068"/>
            <a:ext cx="2907067" cy="240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D4EC-1A17-490F-A7A7-5E80F91F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Calculating RENT REASONABLENESS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5FE9-B7D0-433A-B497-5FB414A4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Must have 3 comparison units</a:t>
            </a:r>
          </a:p>
          <a:p>
            <a:r>
              <a:rPr lang="en-US" sz="3200" dirty="0"/>
              <a:t>Comparison units may be in same complex</a:t>
            </a:r>
          </a:p>
          <a:p>
            <a:r>
              <a:rPr lang="en-US" sz="3200" dirty="0"/>
              <a:t>Square footage of comparison units should not be greater than 100 sq. feet larger than proposed unit</a:t>
            </a:r>
          </a:p>
          <a:p>
            <a:r>
              <a:rPr lang="en-US" sz="3200" dirty="0"/>
              <a:t>To be reasonable, rent for proposed unit cannot be more than 5% higher than the average of the gross rents for the three comparison units</a:t>
            </a:r>
          </a:p>
          <a:p>
            <a:r>
              <a:rPr lang="en-US" sz="3200" dirty="0"/>
              <a:t>https://bestsinglesourceplus.org/wp-content/uploads/2021/06/BSS_ESG_Guidelines-for-Calculating-Rent-Reasonableness-1.pdf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06886-E55A-4E0B-B162-B42FCAC4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722E1E-68F9-4EF9-B78D-68D1351B4DC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218612" y="380210"/>
          <a:ext cx="2719107" cy="351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Acrobat Document" r:id="rId4" imgW="4663440" imgH="6034898" progId="Acrobat.Document.DC">
                  <p:embed/>
                </p:oleObj>
              </mc:Choice>
              <mc:Fallback>
                <p:oleObj name="Acrobat Document" r:id="rId4" imgW="4663440" imgH="6034898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3722E1E-68F9-4EF9-B78D-68D1351B4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8612" y="380210"/>
                        <a:ext cx="2719107" cy="351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63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442011"/>
          </a:xfrm>
        </p:spPr>
        <p:txBody>
          <a:bodyPr>
            <a:normAutofit fontScale="40000" lnSpcReduction="20000"/>
          </a:bodyPr>
          <a:lstStyle/>
          <a:p>
            <a:r>
              <a:rPr lang="en-US" sz="6500" dirty="0"/>
              <a:t>The Best Single Source Plus Emergency Solution Grant – CARES (ESG-CV) grant is a collaboration of 8 of the 12 BSS+ Partners</a:t>
            </a:r>
          </a:p>
          <a:p>
            <a:pPr marL="0" indent="0">
              <a:buNone/>
            </a:pPr>
            <a:r>
              <a:rPr lang="en-US" sz="6500" dirty="0"/>
              <a:t>	</a:t>
            </a:r>
            <a:r>
              <a:rPr lang="en-US" sz="6500" dirty="0">
                <a:solidFill>
                  <a:schemeClr val="tx1"/>
                </a:solidFill>
              </a:rPr>
              <a:t>Any Baby Can							Lifeworks</a:t>
            </a:r>
          </a:p>
          <a:p>
            <a:pPr marL="0" indent="0">
              <a:buNone/>
            </a:pPr>
            <a:r>
              <a:rPr lang="en-US" sz="6500" dirty="0">
                <a:solidFill>
                  <a:schemeClr val="tx1"/>
                </a:solidFill>
              </a:rPr>
              <a:t>	Caritas of Austin							SAFE Alliance</a:t>
            </a:r>
          </a:p>
          <a:p>
            <a:pPr marL="0" indent="0">
              <a:buNone/>
            </a:pPr>
            <a:r>
              <a:rPr lang="en-US" sz="6500" dirty="0">
                <a:solidFill>
                  <a:schemeClr val="tx1"/>
                </a:solidFill>
              </a:rPr>
              <a:t>	Foundation for the Homeless		     The Salvation Army</a:t>
            </a:r>
          </a:p>
          <a:p>
            <a:pPr marL="0" indent="0">
              <a:buNone/>
            </a:pPr>
            <a:r>
              <a:rPr lang="en-US" sz="6500" dirty="0">
                <a:solidFill>
                  <a:schemeClr val="tx1"/>
                </a:solidFill>
              </a:rPr>
              <a:t>	Front Steps								     Vivent Health</a:t>
            </a:r>
          </a:p>
          <a:p>
            <a:pPr marL="0" indent="0">
              <a:buNone/>
            </a:pPr>
            <a:endParaRPr lang="en-US" sz="6500" dirty="0">
              <a:solidFill>
                <a:schemeClr val="tx1"/>
              </a:solidFill>
            </a:endParaRPr>
          </a:p>
          <a:p>
            <a:r>
              <a:rPr lang="en-US" sz="6500" dirty="0">
                <a:solidFill>
                  <a:schemeClr val="accent1"/>
                </a:solidFill>
              </a:rPr>
              <a:t>Rapid Rehousing</a:t>
            </a:r>
            <a:endParaRPr lang="en-US" sz="6500" dirty="0">
              <a:solidFill>
                <a:schemeClr val="tx1"/>
              </a:solidFill>
            </a:endParaRPr>
          </a:p>
          <a:p>
            <a:r>
              <a:rPr lang="en-US" sz="6500" dirty="0">
                <a:solidFill>
                  <a:schemeClr val="tx1"/>
                </a:solidFill>
              </a:rPr>
              <a:t>$</a:t>
            </a:r>
            <a:r>
              <a:rPr lang="en-US" sz="6500" dirty="0">
                <a:solidFill>
                  <a:schemeClr val="accent1"/>
                </a:solidFill>
              </a:rPr>
              <a:t>7.5 Millions Dollars</a:t>
            </a:r>
          </a:p>
          <a:p>
            <a:r>
              <a:rPr lang="en-US" sz="6500" dirty="0">
                <a:solidFill>
                  <a:schemeClr val="accent1"/>
                </a:solidFill>
              </a:rPr>
              <a:t>2/1/2021 thru 9/30/2022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CALCULATING GROSS 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100" dirty="0"/>
              <a:t>Gross rent =contract rent plus utility allowance plus any monthly fees other than pet fees and late fees</a:t>
            </a:r>
          </a:p>
          <a:p>
            <a:r>
              <a:rPr lang="en-US" sz="4100" dirty="0"/>
              <a:t>Utility allowance applies for any utility (other than phone/internet) the client would be responsible  for paying</a:t>
            </a:r>
          </a:p>
          <a:p>
            <a:r>
              <a:rPr lang="en-US" sz="4100" dirty="0"/>
              <a:t>Refer to HACA schedule for utility allowances</a:t>
            </a:r>
          </a:p>
          <a:p>
            <a:pPr marL="0" indent="0">
              <a:buNone/>
            </a:pPr>
            <a:r>
              <a:rPr lang="en-US" sz="4100" dirty="0"/>
              <a:t>	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BAE54-F0A7-4100-AFCB-BEE04F6F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27F7-7B1A-4571-974C-4556035A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Completing Rental Assistance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FF3B-12C1-4DD4-8E52-FE862687E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Must be completed prior to Check Request for first month’s rent and before Check Request for any signing bonus (incentive addendum)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C24EC-6D74-47D7-874D-7A01F2FA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D9ACCA-DBB9-4B57-A314-6FA86E345E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76604" y="1890943"/>
          <a:ext cx="2265151" cy="293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Acrobat Document" r:id="rId4" imgW="4663440" imgH="6034898" progId="Acrobat.Document.DC">
                  <p:embed/>
                </p:oleObj>
              </mc:Choice>
              <mc:Fallback>
                <p:oleObj name="Acrobat Document" r:id="rId4" imgW="4663440" imgH="6034898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DD9ACCA-DBB9-4B57-A314-6FA86E345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76604" y="1890943"/>
                        <a:ext cx="2265151" cy="2931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1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37F6-5F3C-4CDA-BBA5-1D30C54C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HABITABILITY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ADA2-DE67-4DF4-BFC3-FED2D626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317038" cy="3615267"/>
          </a:xfrm>
        </p:spPr>
        <p:txBody>
          <a:bodyPr>
            <a:normAutofit/>
          </a:bodyPr>
          <a:lstStyle/>
          <a:p>
            <a:r>
              <a:rPr lang="en-US" sz="3200" b="1" dirty="0"/>
              <a:t>Must be completed before CR for 1</a:t>
            </a:r>
            <a:r>
              <a:rPr lang="en-US" sz="3200" b="1" baseline="30000" dirty="0"/>
              <a:t>st</a:t>
            </a:r>
            <a:r>
              <a:rPr lang="en-US" sz="3200" b="1" dirty="0"/>
              <a:t> month’s rent</a:t>
            </a:r>
          </a:p>
          <a:p>
            <a:r>
              <a:rPr lang="en-US" sz="3200" b="1" dirty="0"/>
              <a:t>If the unit fails, a complete second inspection must be done (not just an inspection for whatever needed to be corrected)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2035C-32CB-4A45-A6A6-3AD33D220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A5BEBEF-0C43-4B97-A74C-9FB7A4FED2F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48625" y="1376039"/>
          <a:ext cx="2567001" cy="332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Acrobat Document" r:id="rId4" imgW="4663440" imgH="6034898" progId="Acrobat.Document.DC">
                  <p:embed/>
                </p:oleObj>
              </mc:Choice>
              <mc:Fallback>
                <p:oleObj name="Acrobat Document" r:id="rId4" imgW="4663440" imgH="6034898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A5BEBEF-0C43-4B97-A74C-9FB7A4FED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48625" y="1376039"/>
                        <a:ext cx="2567001" cy="332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182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4415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NEED CHS HELP?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323715" cy="46397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3600" b="1" dirty="0"/>
          </a:p>
          <a:p>
            <a:pPr lvl="0"/>
            <a:r>
              <a:rPr lang="en-US" sz="3600" dirty="0"/>
              <a:t>Repairs not being done</a:t>
            </a:r>
          </a:p>
          <a:p>
            <a:r>
              <a:rPr lang="en-US" sz="3200" dirty="0"/>
              <a:t>Property/client disputes</a:t>
            </a:r>
          </a:p>
          <a:p>
            <a:r>
              <a:rPr lang="en-US" sz="3200" dirty="0"/>
              <a:t>Lease violations</a:t>
            </a:r>
          </a:p>
          <a:p>
            <a:r>
              <a:rPr lang="en-US" sz="3200" dirty="0"/>
              <a:t>Threat of eviction</a:t>
            </a:r>
          </a:p>
          <a:p>
            <a:r>
              <a:rPr lang="en-US" sz="3200" dirty="0"/>
              <a:t>Rehousing client</a:t>
            </a:r>
          </a:p>
          <a:p>
            <a:r>
              <a:rPr lang="en-US" sz="3200" dirty="0"/>
              <a:t>Contact CHS who helped house client or if no CHS helped:  </a:t>
            </a:r>
            <a:r>
              <a:rPr lang="en-US" sz="3600" dirty="0"/>
              <a:t>jnelson@caritasofaustin.org</a:t>
            </a:r>
          </a:p>
          <a:p>
            <a:pPr marL="0" indent="0">
              <a:buNone/>
            </a:pPr>
            <a:r>
              <a:rPr lang="en-US" sz="40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12036-18D0-46F1-BF1F-AC1250AB5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57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4415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Check request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323715" cy="4639733"/>
          </a:xfrm>
        </p:spPr>
        <p:txBody>
          <a:bodyPr>
            <a:noAutofit/>
          </a:bodyPr>
          <a:lstStyle/>
          <a:p>
            <a:pPr lvl="0"/>
            <a:r>
              <a:rPr lang="en-US" sz="3600" b="1" dirty="0"/>
              <a:t>Yellow to differentiate from traditional BSS+/SSO expense forms</a:t>
            </a:r>
          </a:p>
          <a:p>
            <a:pPr lvl="0"/>
            <a:r>
              <a:rPr lang="en-US" sz="3600" dirty="0"/>
              <a:t>Only reflects BSS+ ESG-CV allowable expenses</a:t>
            </a:r>
          </a:p>
          <a:p>
            <a:r>
              <a:rPr lang="en-US" sz="3600" dirty="0"/>
              <a:t>Send to BSS+ ESGCV mailbox for processing: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3600" dirty="0"/>
              <a:t>bssesg-cv@caritasofaustin.org</a:t>
            </a:r>
          </a:p>
          <a:p>
            <a:pPr marL="0" indent="0">
              <a:buNone/>
            </a:pPr>
            <a:endParaRPr lang="en-US" sz="4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0717D8-F569-47CE-8044-0207C5E32C5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564071" y="304486"/>
          <a:ext cx="3383022" cy="437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0717D8-F569-47CE-8044-0207C5E32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4071" y="304486"/>
                        <a:ext cx="3383022" cy="4377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7A12036-18D0-46F1-BF1F-AC1250AB5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3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F7E3-E3B9-453D-BA15-3270491C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53740"/>
            <a:ext cx="8534400" cy="104065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Items Needed with 1</a:t>
            </a:r>
            <a:r>
              <a:rPr lang="en-US" sz="5400" b="1" baseline="30000" dirty="0"/>
              <a:t>st</a:t>
            </a:r>
            <a:r>
              <a:rPr lang="en-US" sz="5400" b="1" dirty="0"/>
              <a:t> rental assistance check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56E67-7DFC-4757-8CEF-685BAFCE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9915726" cy="3238129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LLV</a:t>
            </a:r>
          </a:p>
          <a:p>
            <a:r>
              <a:rPr lang="en-US" sz="3600" dirty="0"/>
              <a:t>Copy of the Rental Assistance Agreement signed by all parties (tenant, landlord, agency rep)</a:t>
            </a:r>
          </a:p>
          <a:p>
            <a:r>
              <a:rPr lang="en-US" sz="3600" dirty="0"/>
              <a:t>Copy of the 1</a:t>
            </a:r>
            <a:r>
              <a:rPr lang="en-US" sz="3600" baseline="30000" dirty="0"/>
              <a:t>st</a:t>
            </a:r>
            <a:r>
              <a:rPr lang="en-US" sz="3600" dirty="0"/>
              <a:t> page of the lease and the summary page with contract details and signatures of all parties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9F1E5-B92E-477F-834E-52740F3A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8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F7E3-E3B9-453D-BA15-3270491CB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53740"/>
            <a:ext cx="8534400" cy="104065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Landlord verification with intent to 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56E67-7DFC-4757-8CEF-685BAFCE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139539" cy="323812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Reminder that BSS+ ESG-CV funds won’t pay for hotel/motels, Internet, telephone/minutes, and transportation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979A21A-E46C-48DA-BE26-01754A60E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36962"/>
              </p:ext>
            </p:extLst>
          </p:nvPr>
        </p:nvGraphicFramePr>
        <p:xfrm>
          <a:off x="6537555" y="863600"/>
          <a:ext cx="2837263" cy="367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979A21A-E46C-48DA-BE26-01754A60E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7555" y="863600"/>
                        <a:ext cx="2837263" cy="3671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69F1E5-B92E-477F-834E-52740F3AD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EAFA-0DD6-4C64-9941-C36E68C9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9" y="5028870"/>
            <a:ext cx="9826949" cy="1507067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7468-06C4-4151-8657-ECACC955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Review check request outline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06513-48BD-48B0-9FB1-CDA5BFFF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73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EAFA-0DD6-4C64-9941-C36E68C9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9" y="5028870"/>
            <a:ext cx="982694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Rental and Utility  Assistance </a:t>
            </a:r>
            <a:br>
              <a:rPr lang="en-US" sz="5400" b="1" dirty="0"/>
            </a:br>
            <a:r>
              <a:rPr lang="en-US" sz="5400" b="1" dirty="0"/>
              <a:t>Tracking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7468-06C4-4151-8657-ECACC955A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Review forms from website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06513-48BD-48B0-9FB1-CDA5BFFF5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4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57B5-CF9E-42E8-81E7-C5D7F7AAB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727201"/>
          </a:xfrm>
        </p:spPr>
        <p:txBody>
          <a:bodyPr/>
          <a:lstStyle/>
          <a:p>
            <a:r>
              <a:rPr lang="en-US" b="1" dirty="0"/>
              <a:t>BSS+ Supportive services only (SSO)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CA7AA-003E-4050-922C-25EACA311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" y="2582334"/>
            <a:ext cx="10889722" cy="11938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Client must be enrolled in BSS+ ESG-CV prior to participating in the BSS+ SSO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SSO expenses come from the traditional BSS+ budget- no additional funds have been secured for this. However, tracking must be separate for COA reporting purposes.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C8D5C-27AE-4EC1-B66B-B6326D984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064-2E26-4C3F-968E-12201C64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4428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265B-42CB-4455-A454-AFF32425B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2144"/>
            <a:ext cx="11185234" cy="5442011"/>
          </a:xfrm>
        </p:spPr>
        <p:txBody>
          <a:bodyPr>
            <a:normAutofit fontScale="25000" lnSpcReduction="20000"/>
          </a:bodyPr>
          <a:lstStyle/>
          <a:p>
            <a:endParaRPr lang="en-US" sz="12800" dirty="0"/>
          </a:p>
          <a:p>
            <a:r>
              <a:rPr lang="en-US" sz="12800" dirty="0"/>
              <a:t>Funded by HUD and passed through the City of Austin</a:t>
            </a:r>
          </a:p>
          <a:p>
            <a:r>
              <a:rPr lang="en-US" sz="12800" dirty="0"/>
              <a:t>Response to COVID-19</a:t>
            </a:r>
          </a:p>
          <a:p>
            <a:r>
              <a:rPr lang="en-US" sz="12800" dirty="0"/>
              <a:t>BSS+ Executives collectively voted to take on the project</a:t>
            </a:r>
          </a:p>
          <a:p>
            <a:r>
              <a:rPr lang="en-US" sz="12800" dirty="0"/>
              <a:t>Each of the participating organizations determined its own capacity and participated in creating its own budget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5FC8D-68AC-494C-AC6E-5901B7C7B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13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9D18-F23E-4543-BE71-029B356C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/>
              <a:t>SSO Check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0938-CB6F-4F1A-B123-66854140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Use </a:t>
            </a:r>
            <a:r>
              <a:rPr lang="en-US" sz="3600" b="1" dirty="0"/>
              <a:t>regular BSS+ Check Request form for SSO expenses</a:t>
            </a:r>
            <a:r>
              <a:rPr lang="en-US" sz="3600" dirty="0"/>
              <a:t>. </a:t>
            </a:r>
            <a:r>
              <a:rPr lang="en-US" sz="3600" b="1" dirty="0"/>
              <a:t>Write SSO in bold letters </a:t>
            </a:r>
            <a:r>
              <a:rPr lang="en-US" sz="3600" dirty="0"/>
              <a:t>at the top of the form. </a:t>
            </a:r>
          </a:p>
          <a:p>
            <a:r>
              <a:rPr lang="en-US" sz="3600" dirty="0"/>
              <a:t>Send to BSS+-ESGCV mailbox for processing: </a:t>
            </a:r>
          </a:p>
          <a:p>
            <a:pPr marL="0" indent="0">
              <a:buNone/>
            </a:pPr>
            <a:r>
              <a:rPr lang="en-US" sz="3600" dirty="0"/>
              <a:t>		</a:t>
            </a:r>
            <a:r>
              <a:rPr lang="en-US" sz="3600" dirty="0">
                <a:hlinkClick r:id="rId2"/>
              </a:rPr>
              <a:t>bssesg-cv@caritasofaustin.org</a:t>
            </a:r>
            <a:endParaRPr lang="en-US" sz="3600" dirty="0"/>
          </a:p>
          <a:p>
            <a:r>
              <a:rPr lang="en-US" sz="3600" dirty="0"/>
              <a:t>SSO check requests will have their own check request log 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979E9-47E9-4196-AE83-C3C8D4210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1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922F-A523-40BA-BB94-AE5DFA6A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SSO Expense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3387-C3B8-47FE-A74D-3FAAC363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Use BSS+ SSO Expense Tracking Form (place in separate section of file)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Enter </a:t>
            </a:r>
            <a:r>
              <a:rPr lang="en-US" sz="3600"/>
              <a:t>into HMIS BSS</a:t>
            </a:r>
            <a:r>
              <a:rPr lang="en-US" sz="3600" dirty="0"/>
              <a:t>+ </a:t>
            </a:r>
            <a:r>
              <a:rPr lang="en-US" sz="3600"/>
              <a:t>SSO EDA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6DC18-3506-418A-8F3A-8069B87C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FFCB8B-D911-4EFF-9E68-FDCAE00FF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390584"/>
              </p:ext>
            </p:extLst>
          </p:nvPr>
        </p:nvGraphicFramePr>
        <p:xfrm>
          <a:off x="9036840" y="1604964"/>
          <a:ext cx="2470948" cy="319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Acrobat Document" r:id="rId4" imgW="4663440" imgH="6034898" progId="AcroExch.Document.DC">
                  <p:embed/>
                </p:oleObj>
              </mc:Choice>
              <mc:Fallback>
                <p:oleObj name="Acrobat Document" r:id="rId4" imgW="4663440" imgH="6034898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7FFCB8B-D911-4EFF-9E68-FDCAE00FF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36840" y="1604964"/>
                        <a:ext cx="2470948" cy="319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84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149265"/>
            <a:ext cx="8534400" cy="148679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1942"/>
            <a:ext cx="8534400" cy="4465492"/>
          </a:xfrm>
        </p:spPr>
        <p:txBody>
          <a:bodyPr>
            <a:normAutofit fontScale="25000" lnSpcReduction="20000"/>
          </a:bodyPr>
          <a:lstStyle/>
          <a:p>
            <a:endParaRPr lang="en-US" sz="4000" dirty="0"/>
          </a:p>
          <a:p>
            <a:endParaRPr lang="en-US" sz="12000" dirty="0"/>
          </a:p>
          <a:p>
            <a:r>
              <a:rPr lang="en-US" sz="12000" dirty="0"/>
              <a:t>Completely Separate Grant From Traditional BSS+</a:t>
            </a:r>
          </a:p>
          <a:p>
            <a:r>
              <a:rPr lang="en-US" sz="12000" dirty="0"/>
              <a:t>All clients are referred from Coordinated Entry (CE)specifically for the BSS+ESG-CV Program or enter the program via a transfer from an expiring Rapid Rehousing Program where they were initially referred from CE</a:t>
            </a:r>
          </a:p>
          <a:p>
            <a:r>
              <a:rPr lang="en-US" sz="12000" dirty="0"/>
              <a:t>Separate HMIS EDAs for traditional BSS+, BSS+ ESG-CV, and BSS+ SSO (for non-ESG-covered expenses)</a:t>
            </a:r>
          </a:p>
          <a:p>
            <a:r>
              <a:rPr lang="en-US" sz="12000" dirty="0"/>
              <a:t>Dedicated Menu Tab on Website</a:t>
            </a:r>
          </a:p>
          <a:p>
            <a:r>
              <a:rPr lang="en-US" sz="12000" dirty="0"/>
              <a:t>ESG-CV Specific Forms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95" y="1786347"/>
            <a:ext cx="1945046" cy="136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D31AE-1855-4D2C-8C3A-B9B84E520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7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D4EC-1A17-490F-A7A7-5E80F91F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5FE9-B7D0-433A-B497-5FB414A4B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ESG-CV Specific Check Request Voucher</a:t>
            </a:r>
          </a:p>
          <a:p>
            <a:r>
              <a:rPr lang="en-US" sz="3200" dirty="0"/>
              <a:t>BSS+ ESG-CV Specific Check Request Log</a:t>
            </a:r>
          </a:p>
          <a:p>
            <a:r>
              <a:rPr lang="en-US" sz="3200" dirty="0"/>
              <a:t>BSS+ SSO Specific Check Request Log</a:t>
            </a:r>
          </a:p>
          <a:p>
            <a:r>
              <a:rPr lang="en-US" sz="3200" dirty="0"/>
              <a:t>Requires a Separate Client File from any other program the client may be or have been enrolled in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06886-E55A-4E0B-B162-B42FCAC4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3" y="5131276"/>
            <a:ext cx="9078025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BSS+ Admin Staff    </a:t>
            </a:r>
            <a:r>
              <a:rPr lang="en-US" sz="2000" b="1" dirty="0">
                <a:solidFill>
                  <a:srgbClr val="FF0000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65030-6D76-401C-B0CA-5DFCF5996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  <p:pic>
        <p:nvPicPr>
          <p:cNvPr id="18" name="Picture 17" descr="New BSS+ Structure_6.13.2021.pdf - Adobe Acrobat Reader DC (32-bit)">
            <a:extLst>
              <a:ext uri="{FF2B5EF4-FFF2-40B4-BE49-F238E27FC236}">
                <a16:creationId xmlns:a16="http://schemas.microsoft.com/office/drawing/2014/main" id="{9EB63D3A-F08D-497F-868B-B24DB3B5C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7" t="33729" r="29913" b="6678"/>
          <a:stretch/>
        </p:blipFill>
        <p:spPr>
          <a:xfrm>
            <a:off x="816745" y="549341"/>
            <a:ext cx="8803824" cy="44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BSS+-</a:t>
            </a:r>
            <a:r>
              <a:rPr lang="en-US" sz="6000" b="1" dirty="0" err="1"/>
              <a:t>Esg</a:t>
            </a:r>
            <a:r>
              <a:rPr lang="en-US" sz="6000" b="1" dirty="0"/>
              <a:t> Standard Operating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100" dirty="0"/>
              <a:t>Use the main body of the SOPs for day to day</a:t>
            </a:r>
          </a:p>
          <a:p>
            <a:r>
              <a:rPr lang="en-US" sz="4100" dirty="0"/>
              <a:t>The City of Austin Standards are for reference</a:t>
            </a:r>
          </a:p>
          <a:p>
            <a:pPr marL="0" indent="0">
              <a:buNone/>
            </a:pPr>
            <a:r>
              <a:rPr lang="en-US" sz="4100" dirty="0"/>
              <a:t>		*Beware that both regular ESG and 			ESG-CV are included in these 						standards. The rules are different.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E6C21-2AD1-42D4-8A07-AF5F0A2D1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893" y="275208"/>
            <a:ext cx="2461378" cy="2836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CBAE54-F0A7-4100-AFCB-BEE04F6F4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8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27F7-7B1A-4571-974C-4556035A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PROGRAM FORMS-GENERAL INFORMATION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FF3B-12C1-4DD4-8E52-FE862687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175" y="563034"/>
            <a:ext cx="8534400" cy="3615267"/>
          </a:xfrm>
        </p:spPr>
        <p:txBody>
          <a:bodyPr/>
          <a:lstStyle/>
          <a:p>
            <a:pPr lvl="0"/>
            <a:r>
              <a:rPr lang="en-US" sz="3600" dirty="0"/>
              <a:t>Review File Checklist Tabs 1 &amp; 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C24EC-6D74-47D7-874D-7A01F2FA0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458691"/>
            <a:ext cx="2133600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DFC8-B68A-427E-8588-2BD5E82C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72956"/>
            <a:ext cx="10370475" cy="5721444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/>
              <a:t>END OF DAY 1 LEARNING</a:t>
            </a:r>
            <a:br>
              <a:rPr lang="en-US" sz="8000" b="1" dirty="0"/>
            </a:br>
            <a:br>
              <a:rPr lang="en-US" sz="8000" b="1" dirty="0"/>
            </a:br>
            <a:r>
              <a:rPr lang="en-US" sz="8000" b="1" dirty="0">
                <a:solidFill>
                  <a:srgbClr val="FF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701780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D7A99A01F094AB8C7C508D26450AB" ma:contentTypeVersion="8" ma:contentTypeDescription="Create a new document." ma:contentTypeScope="" ma:versionID="fd6683b46cb0d2e895692fc4ef0d73e4">
  <xsd:schema xmlns:xsd="http://www.w3.org/2001/XMLSchema" xmlns:xs="http://www.w3.org/2001/XMLSchema" xmlns:p="http://schemas.microsoft.com/office/2006/metadata/properties" xmlns:ns3="8a3f5964-103c-480b-8d4c-1690e5d95165" targetNamespace="http://schemas.microsoft.com/office/2006/metadata/properties" ma:root="true" ma:fieldsID="ac051d36a7791a48d561743b12e49760" ns3:_="">
    <xsd:import namespace="8a3f5964-103c-480b-8d4c-1690e5d951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f5964-103c-480b-8d4c-1690e5d95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59D19-D71F-4BCE-889B-D582A1CC7552}">
  <ds:schemaRefs>
    <ds:schemaRef ds:uri="http://www.w3.org/XML/1998/namespace"/>
    <ds:schemaRef ds:uri="http://schemas.microsoft.com/office/2006/documentManagement/types"/>
    <ds:schemaRef ds:uri="http://purl.org/dc/dcmitype/"/>
    <ds:schemaRef ds:uri="8a3f5964-103c-480b-8d4c-1690e5d95165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DC0198-BADF-4ADA-A794-6B4EE4970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45AE81-0888-4EFB-A717-57363D8E8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f5964-103c-480b-8d4c-1690e5d951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879</TotalTime>
  <Words>1194</Words>
  <Application>Microsoft Office PowerPoint</Application>
  <PresentationFormat>Widescreen</PresentationFormat>
  <Paragraphs>177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Century Gothic</vt:lpstr>
      <vt:lpstr>Wingdings</vt:lpstr>
      <vt:lpstr>Wingdings 3</vt:lpstr>
      <vt:lpstr>Slice</vt:lpstr>
      <vt:lpstr>Acrobat Document</vt:lpstr>
      <vt:lpstr>BSS+ ESG-CV Partner Training </vt:lpstr>
      <vt:lpstr>HISTORY</vt:lpstr>
      <vt:lpstr>HISTORY</vt:lpstr>
      <vt:lpstr>THE BASICS</vt:lpstr>
      <vt:lpstr>The basics</vt:lpstr>
      <vt:lpstr>BSS+ Admin Staff    Questions?</vt:lpstr>
      <vt:lpstr>BSS+-Esg Standard Operating Procedures</vt:lpstr>
      <vt:lpstr>PROGRAM FORMS-GENERAL INFORMATION</vt:lpstr>
      <vt:lpstr>END OF DAY 1 LEARNING  QUESTIONS?</vt:lpstr>
      <vt:lpstr>From CHS Referral to MOVE-IN &amp; File Checklist Tab 3 </vt:lpstr>
      <vt:lpstr>Knowledge check</vt:lpstr>
      <vt:lpstr>CHS Referral</vt:lpstr>
      <vt:lpstr>HOUSING SEARCH</vt:lpstr>
      <vt:lpstr>CHS Responsibility</vt:lpstr>
      <vt:lpstr>CM Responsibility</vt:lpstr>
      <vt:lpstr>SHARED Responsibility</vt:lpstr>
      <vt:lpstr>Application process/Negotiation of Terms </vt:lpstr>
      <vt:lpstr>ONCE CLIENT IS APPROVED</vt:lpstr>
      <vt:lpstr>Calculating RENT REASONABLENESS</vt:lpstr>
      <vt:lpstr>CALCULATING GROSS RENT</vt:lpstr>
      <vt:lpstr>Completing Rental Assistance Agreement</vt:lpstr>
      <vt:lpstr>HABITABILITY INSPECTION</vt:lpstr>
      <vt:lpstr>NEED CHS HELP? </vt:lpstr>
      <vt:lpstr>Check request FORM</vt:lpstr>
      <vt:lpstr>Items Needed with 1st rental assistance check Request</vt:lpstr>
      <vt:lpstr>Landlord verification with intent to lease</vt:lpstr>
      <vt:lpstr> </vt:lpstr>
      <vt:lpstr>Rental and Utility  Assistance  Tracking  </vt:lpstr>
      <vt:lpstr>BSS+ Supportive services only (SSO)</vt:lpstr>
      <vt:lpstr>SSO Check request form</vt:lpstr>
      <vt:lpstr>SSO Expense tracking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BSS+ ESG-CV Contract Negotiations summary</dc:title>
  <dc:creator>Jeannie Nelson</dc:creator>
  <cp:lastModifiedBy>Linda Horbal</cp:lastModifiedBy>
  <cp:revision>60</cp:revision>
  <dcterms:created xsi:type="dcterms:W3CDTF">2020-12-11T11:44:36Z</dcterms:created>
  <dcterms:modified xsi:type="dcterms:W3CDTF">2021-08-11T17:00:17Z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0x0101000B9D7A99A01F094AB8C7C508D26450AB</vt:lpwstr>
  </property>
</Properties>
</file>